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1" r:id="rId4"/>
    <p:sldId id="263" r:id="rId5"/>
    <p:sldId id="262" r:id="rId6"/>
    <p:sldId id="258" r:id="rId7"/>
    <p:sldId id="260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176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5512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66462-EB3F-215F-1E4A-CCCB98C8F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FE6BB7-FD8B-EFCE-68E4-F276BA0F1F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1AB17C-89CA-968C-4D29-AAC69A667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BEF374-9B6F-571A-B3DC-11E2073826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716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67C7-F08A-8EC8-EC36-884797ED7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752CD4-2E71-9472-682C-E45ABB0B3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EFC176-AA48-2EE5-A36E-7CA8767E3B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8370C3-1BE6-1795-4854-93D2333AA9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681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B5866-0EE7-F8E3-AF24-9F97C0B4F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86780D-494F-785B-F676-2D518FDEED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1F9ADB-3B8E-E414-5215-D1E85B21D0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5A130-28DD-621A-32A5-B2F73E4F6B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5242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hyperlink" Target="https://www.fkn8s74mztrk.com/CF8NJTK4/GP6DNDQ9/?sub4=%7bsub4%7d&amp;sub5=%7bsub5%7d&amp;sub2=%7bclick_id%7d&amp;sub3=%7bsub3%7d&amp;sub1=%7bpass_source%7d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www.fkn8s74mztrk.com/CF8NJTK4/GTXBD15F/?sub4=%7bsub4%7d&amp;sub5=%7bsub5%7d&amp;sub2=%7bclick_id%7d&amp;sub3=%7bsub3%7d&amp;sub1=%7bpass_source%7d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www.fkn8s74mztrk.com/CF8NJTK4/H3FGFNJF/?sub4=%7bsub4%7d&amp;sub5=%7bsub5%7d&amp;sub2=%7bclick_id%7d&amp;sub3=%7bsub3%7d&amp;sub1=%7bpass_source%7d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hyperlink" Target="https://www.fkn8s74mztrk.com/CF8NJTK4/GTX914DS/?sub4=%7bsub4%7d&amp;sub5=%7bsub5%7d&amp;sub2=%7bclick_id%7d&amp;sub3=%7bsub3%7d&amp;sub1=%7bpass_source%7d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www.fkn8s74mztrk.com/CF8NJTK4/H3DKFR9H/?sub4=%7bsub4%7d&amp;sub5=%7bsub5%7d&amp;sub2=%7bclick_id%7d&amp;sub3=%7bsub3%7d&amp;sub1=%7bpass_source%7d" TargetMode="External"/><Relationship Id="rId4" Type="http://schemas.openxmlformats.org/officeDocument/2006/relationships/image" Target="../media/image6.png"/><Relationship Id="rId9" Type="http://schemas.openxmlformats.org/officeDocument/2006/relationships/hyperlink" Target="https://www.fkn8s74mztrk.com/CF8NJTK4/GTX7L7N7/?sub4=%7bsub4%7d&amp;sub5=%7bsub5%7d&amp;sub2=%7bclick_id%7d&amp;sub3=%7bsub3%7d&amp;sub1=%7bpass_source%7d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hyperlink" Target="https://www.fkn8s74mztrk.com/CF8NJTK4/GTKL6SWF/?sub4=%7bsub4%7d&amp;sub5=%7bsub5%7d&amp;sub2=%7bclick_id%7d&amp;sub3=%7bsub3%7d&amp;sub1=%7bpass_source%7d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s://www.fkn8s74mztrk.com/CF8NJTK4/GRBPBMNK/?sub4=%7bsub4%7d&amp;sub5=%7bsub5%7d&amp;sub2=%7bclick_id%7d&amp;sub3=%7bsub3%7d&amp;sub1=%7bpass_source%7d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s://www.fkn8s74mztrk.com/CF8NJTK4/GP68HQJG/?sub4=%7bsub4%7d&amp;sub5=%7bsub5%7d&amp;sub2=%7bclick_id%7d&amp;sub3=%7bsub3%7d&amp;sub1=%7bpass_source%7d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hyperlink" Target="https://www.fkn8s74mztrk.com/CF8NJTK4/H3FCMX37/?sub4=%7bsub4%7d&amp;sub5=%7bsub5%7d&amp;sub2=%7bclick_id%7d&amp;sub3=%7bsub3%7d&amp;sub1=%7bpass_source%7d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hyperlink" Target="https://www.fkn8s74mztrk.com/CF8NJTK4/H3J9L2H2/?sub4=%7bsub4%7d&amp;sub5=%7bsub5%7d&amp;sub2=%7bclick_id%7d&amp;sub3=%7bsub3%7d&amp;sub1=%7bpass_source%7d" TargetMode="External"/><Relationship Id="rId4" Type="http://schemas.openxmlformats.org/officeDocument/2006/relationships/image" Target="../media/image12.png"/><Relationship Id="rId9" Type="http://schemas.openxmlformats.org/officeDocument/2006/relationships/hyperlink" Target="https://www.fkn8s74mztrk.com/CF8NJTK4/H3FF2RRS/?sub4=%7bsub4%7d&amp;sub5=%7bsub5%7d&amp;sub2=%7bclick_id%7d&amp;sub3=%7bsub3%7d&amp;sub1=%7bpass_source%7d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hyperlink" Target="https://www.fkn8s74mztrk.com/CF8NJTK4/H1DD2TFL/?sub4=%7bsub4%7d&amp;sub5=%7bsub5%7d&amp;sub2=%7bclick_id%7d&amp;sub3=%7bsub3%7d&amp;sub1=%7bpass_source%7d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hyperlink" Target="https://www.fkn8s74mztrk.com/CF8NJTK4/GNJ9RZ4N/?sub4=%7bsub4%7d&amp;sub5=%7bsub5%7d&amp;sub2=%7bclick_id%7d&amp;sub3=%7bsub3%7d&amp;sub1=%7bpass_source%7d" TargetMode="External"/><Relationship Id="rId4" Type="http://schemas.openxmlformats.org/officeDocument/2006/relationships/image" Target="../media/image15.png"/><Relationship Id="rId9" Type="http://schemas.openxmlformats.org/officeDocument/2006/relationships/hyperlink" Target="https://www.fkn8s74mztrk.com/CF8NJTK4/GXX1W3M8/?sub4=%7bsub4%7d&amp;sub5=%7bsub5%7d&amp;sub2=%7bclick_id%7d&amp;sub3=%7bsub3%7d&amp;sub1=%7bpass_source%7d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hyperlink" Target="https://www.fkn8s74mztrk.com/CF8NJTK4/GR4LJ15W/?sub4=%7bsub4%7d&amp;sub5=%7bsub5%7d&amp;sub2=%7bclick_id%7d&amp;sub3=%7bsub3%7d&amp;sub1=%7bpass_source%7d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hyperlink" Target="https://www.fkn8s74mztrk.com/CF8NJTK4/H188RJC7/?sub4=%7bsub4%7d&amp;sub5=%7bsub5%7d&amp;sub2=%7bclick_id%7d&amp;sub3=%7bsub3%7d&amp;sub1=%7bpass_source%7d" TargetMode="External"/><Relationship Id="rId5" Type="http://schemas.openxmlformats.org/officeDocument/2006/relationships/hyperlink" Target="https://www.fkn8s74mztrk.com/CF8NJTK4/G21X6CQS/?sub4=%7bsub4%7d&amp;sub5=%7bsub5%7d&amp;sub2=%7bclick_id%7d&amp;sub3=%7bsub3%7d&amp;sub1=%7bpass_source%7d" TargetMode="External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hyperlink" Target="https://www.fkn8s74mztrk.com/CF8NJTK4/GDL8LT6H/?sub4=%7bsub4%7d&amp;sub5=%7bsub5%7d&amp;sub2=%7bclick_id%7d&amp;sub3=%7bsub3%7d&amp;sub1=%7bpass_source%7d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1800" y="333375"/>
            <a:ext cx="11430000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Drive conversions</a:t>
            </a: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with </a:t>
            </a: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FLUENT</a:t>
            </a: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's single opt-in offers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31800" y="857250"/>
            <a:ext cx="10414000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Fluent develops lead gen offers across categories, helping affiliates attract diverse audiences</a:t>
            </a:r>
            <a:endParaRPr lang="en-US" sz="1150" dirty="0"/>
          </a:p>
          <a:p>
            <a:pPr marL="0" indent="0">
              <a:buNone/>
            </a:pPr>
            <a:r>
              <a:rPr lang="en-US" sz="115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trusted brands and trending products.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419100" y="1905000"/>
            <a:ext cx="2540000" cy="1206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78619" y="2330673"/>
            <a:ext cx="590550" cy="66675"/>
          </a:xfrm>
          <a:prstGeom prst="rect">
            <a:avLst/>
          </a:prstGeom>
          <a:solidFill>
            <a:srgbClr val="FF63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78619" y="2330673"/>
            <a:ext cx="2794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70" b="1" dirty="0">
                <a:solidFill>
                  <a:srgbClr val="2A2E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</a:t>
            </a:r>
          </a:p>
          <a:p>
            <a:pPr marL="0" indent="0">
              <a:buNone/>
            </a:pPr>
            <a:r>
              <a:rPr lang="en-US" sz="1070" b="1" i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Trending Offers</a:t>
            </a:r>
          </a:p>
        </p:txBody>
      </p:sp>
      <p:pic>
        <p:nvPicPr>
          <p:cNvPr id="7" name="Image 0" descr="img/prelander_payp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3641" y="2247900"/>
            <a:ext cx="1794493" cy="355282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333625" y="6019800"/>
            <a:ext cx="1914525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  <a:t>Cash Style -</a:t>
            </a:r>
            <a:endParaRPr lang="en-US" sz="1300" dirty="0">
              <a:hlinkClick r:id="rId5"/>
            </a:endParaRPr>
          </a:p>
          <a:p>
            <a:pPr marL="0" indent="0" algn="ctr">
              <a:buNone/>
            </a:pPr>
            <a:r>
              <a:rPr lang="en-US" sz="13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  <a:t>$750 PayPal</a:t>
            </a:r>
            <a:endParaRPr lang="en-US" sz="1300" dirty="0"/>
          </a:p>
        </p:txBody>
      </p:sp>
      <p:pic>
        <p:nvPicPr>
          <p:cNvPr id="9" name="Image 1" descr="img/prelander_amazo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8386" y="2238375"/>
            <a:ext cx="1813329" cy="35814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172075" y="6019800"/>
            <a:ext cx="188595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/>
              </a:rPr>
              <a:t>Flash Poll -</a:t>
            </a:r>
            <a:endParaRPr lang="en-US" sz="1300" dirty="0">
              <a:hlinkClick r:id="rId7"/>
            </a:endParaRPr>
          </a:p>
          <a:p>
            <a:pPr marL="0" indent="0" algn="ctr">
              <a:buNone/>
            </a:pPr>
            <a:r>
              <a:rPr lang="en-US" sz="13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/>
              </a:rPr>
              <a:t>$750 </a:t>
            </a:r>
            <a:r>
              <a:rPr lang="en-US" sz="13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Amazon</a:t>
            </a:r>
            <a:endParaRPr lang="en-US" sz="1300" dirty="0"/>
          </a:p>
        </p:txBody>
      </p:sp>
      <p:pic>
        <p:nvPicPr>
          <p:cNvPr id="11" name="Image 2" descr="img/prelander_targe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5461" y="2295525"/>
            <a:ext cx="1810377" cy="35814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067675" y="6019800"/>
            <a:ext cx="188595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/>
              </a:rPr>
              <a:t>Retail Style -</a:t>
            </a:r>
            <a:endParaRPr lang="en-US" sz="1300" dirty="0">
              <a:hlinkClick r:id="rId9"/>
            </a:endParaRPr>
          </a:p>
          <a:p>
            <a:pPr marL="0" indent="0" algn="ctr">
              <a:buNone/>
            </a:pPr>
            <a:r>
              <a:rPr lang="en-US" sz="13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/>
              </a:rPr>
              <a:t>$750 Target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438150"/>
            <a:ext cx="6350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Landing Page Examples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57200" y="1016000"/>
            <a:ext cx="889000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landing page previews of some of our top-converting rewards offers.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457200" y="1308100"/>
            <a:ext cx="590550" cy="66675"/>
          </a:xfrm>
          <a:prstGeom prst="rect">
            <a:avLst/>
          </a:prstGeom>
          <a:solidFill>
            <a:srgbClr val="FF63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44500" y="1422400"/>
            <a:ext cx="508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2A2E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</a:t>
            </a:r>
            <a:r>
              <a:rPr lang="en-US" sz="1250" b="1" i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Cash Style 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9906000" y="381000"/>
            <a:ext cx="1778000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2A2E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FLUENT</a:t>
            </a:r>
            <a:endParaRPr lang="en-US" sz="2000" dirty="0"/>
          </a:p>
        </p:txBody>
      </p:sp>
      <p:pic>
        <p:nvPicPr>
          <p:cNvPr id="7" name="Image 0" descr="img/pr_shei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060" y="1800225"/>
            <a:ext cx="1967655" cy="3886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146300" y="5969000"/>
            <a:ext cx="2289175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  <a:t>Cash Style – </a:t>
            </a:r>
            <a:b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</a:br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  <a:t>Apple Cash $750</a:t>
            </a:r>
            <a:endParaRPr lang="en-US" sz="1500" dirty="0"/>
          </a:p>
        </p:txBody>
      </p:sp>
      <p:pic>
        <p:nvPicPr>
          <p:cNvPr id="9" name="Image 1" descr="img/pr_sephor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7940" y="1790700"/>
            <a:ext cx="1962794" cy="3886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902200" y="5988050"/>
            <a:ext cx="2289175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/>
              </a:rPr>
              <a:t>Cash Style – </a:t>
            </a:r>
          </a:p>
          <a:p>
            <a:pPr algn="ctr"/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/>
              </a:rPr>
              <a:t>Zelle $750</a:t>
            </a:r>
            <a:endParaRPr lang="en-US" sz="1500" dirty="0"/>
          </a:p>
        </p:txBody>
      </p:sp>
      <p:pic>
        <p:nvPicPr>
          <p:cNvPr id="11" name="Image 2" descr="img/pr_amazon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4419" y="1781175"/>
            <a:ext cx="1967687" cy="38862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813675" y="5969000"/>
            <a:ext cx="2289175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/>
              </a:rPr>
              <a:t>Cash Style - </a:t>
            </a:r>
            <a:b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/>
              </a:rPr>
            </a:br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/>
              </a:rPr>
              <a:t>Venmo $750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C6222E-A054-9691-DB17-6FCD7DEC1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75AB9EF5-97B9-C0F2-763E-5147038F5E5B}"/>
              </a:ext>
            </a:extLst>
          </p:cNvPr>
          <p:cNvSpPr/>
          <p:nvPr/>
        </p:nvSpPr>
        <p:spPr>
          <a:xfrm>
            <a:off x="508000" y="438150"/>
            <a:ext cx="6350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Landing Page Examples</a:t>
            </a:r>
            <a:endParaRPr lang="en-US" sz="22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0C230FC-856C-0936-A99E-C218DDDCCBC6}"/>
              </a:ext>
            </a:extLst>
          </p:cNvPr>
          <p:cNvSpPr/>
          <p:nvPr/>
        </p:nvSpPr>
        <p:spPr>
          <a:xfrm>
            <a:off x="457200" y="1016000"/>
            <a:ext cx="889000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landing page previews of some of our top-converting rewards offers.</a:t>
            </a:r>
            <a:endParaRPr lang="en-US" sz="115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FF2BC5BD-4895-DE8D-6764-C6C424857AC3}"/>
              </a:ext>
            </a:extLst>
          </p:cNvPr>
          <p:cNvSpPr/>
          <p:nvPr/>
        </p:nvSpPr>
        <p:spPr>
          <a:xfrm>
            <a:off x="457200" y="1308100"/>
            <a:ext cx="590550" cy="66675"/>
          </a:xfrm>
          <a:prstGeom prst="rect">
            <a:avLst/>
          </a:prstGeom>
          <a:solidFill>
            <a:srgbClr val="FF63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8F9A48F-66D2-FCDA-D490-CAE3BD589340}"/>
              </a:ext>
            </a:extLst>
          </p:cNvPr>
          <p:cNvSpPr/>
          <p:nvPr/>
        </p:nvSpPr>
        <p:spPr>
          <a:xfrm>
            <a:off x="444500" y="1422400"/>
            <a:ext cx="508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2A2E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</a:t>
            </a:r>
            <a:r>
              <a:rPr lang="en-US" sz="1250" b="1" i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Flash Poll </a:t>
            </a:r>
            <a:endParaRPr lang="en-US" sz="125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17275903-209E-5E69-5CE6-AEC7857AF8EE}"/>
              </a:ext>
            </a:extLst>
          </p:cNvPr>
          <p:cNvSpPr/>
          <p:nvPr/>
        </p:nvSpPr>
        <p:spPr>
          <a:xfrm>
            <a:off x="9906000" y="381000"/>
            <a:ext cx="1778000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2A2E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FLUENT</a:t>
            </a:r>
            <a:endParaRPr lang="en-US" sz="2000" dirty="0"/>
          </a:p>
        </p:txBody>
      </p:sp>
      <p:pic>
        <p:nvPicPr>
          <p:cNvPr id="7" name="Image 0" descr="img/pr_shein.png">
            <a:extLst>
              <a:ext uri="{FF2B5EF4-FFF2-40B4-BE49-F238E27FC236}">
                <a16:creationId xmlns:a16="http://schemas.microsoft.com/office/drawing/2014/main" id="{1C7C900A-3DA5-5BD5-45BE-F2F255E712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060" y="1800225"/>
            <a:ext cx="1967655" cy="3886200"/>
          </a:xfrm>
          <a:prstGeom prst="rect">
            <a:avLst/>
          </a:prstGeom>
        </p:spPr>
      </p:pic>
      <p:sp>
        <p:nvSpPr>
          <p:cNvPr id="8" name="Text 5">
            <a:extLst>
              <a:ext uri="{FF2B5EF4-FFF2-40B4-BE49-F238E27FC236}">
                <a16:creationId xmlns:a16="http://schemas.microsoft.com/office/drawing/2014/main" id="{E5808710-74D8-5882-9EF0-FE02878B119C}"/>
              </a:ext>
            </a:extLst>
          </p:cNvPr>
          <p:cNvSpPr/>
          <p:nvPr/>
        </p:nvSpPr>
        <p:spPr>
          <a:xfrm>
            <a:off x="2146300" y="5969000"/>
            <a:ext cx="2289175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  <a:t>Flash Poll -</a:t>
            </a:r>
            <a:b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</a:br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  <a:t>Walmart $750</a:t>
            </a:r>
            <a:endParaRPr lang="en-US" sz="1500" dirty="0"/>
          </a:p>
        </p:txBody>
      </p:sp>
      <p:pic>
        <p:nvPicPr>
          <p:cNvPr id="9" name="Image 1" descr="img/pr_sephora.png">
            <a:extLst>
              <a:ext uri="{FF2B5EF4-FFF2-40B4-BE49-F238E27FC236}">
                <a16:creationId xmlns:a16="http://schemas.microsoft.com/office/drawing/2014/main" id="{C6617003-E5C0-AF91-BB1A-BBBCF2BA19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7940" y="1790700"/>
            <a:ext cx="1962794" cy="3886200"/>
          </a:xfrm>
          <a:prstGeom prst="rect">
            <a:avLst/>
          </a:prstGeom>
        </p:spPr>
      </p:pic>
      <p:sp>
        <p:nvSpPr>
          <p:cNvPr id="10" name="Text 6">
            <a:extLst>
              <a:ext uri="{FF2B5EF4-FFF2-40B4-BE49-F238E27FC236}">
                <a16:creationId xmlns:a16="http://schemas.microsoft.com/office/drawing/2014/main" id="{ADAACC9C-F0E7-48B7-45D8-BD904AA53908}"/>
              </a:ext>
            </a:extLst>
          </p:cNvPr>
          <p:cNvSpPr/>
          <p:nvPr/>
        </p:nvSpPr>
        <p:spPr>
          <a:xfrm>
            <a:off x="4984750" y="5969000"/>
            <a:ext cx="2289175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/>
              </a:rPr>
              <a:t>Flash Poll -</a:t>
            </a:r>
            <a:b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/>
              </a:rPr>
            </a:br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/>
              </a:rPr>
              <a:t>Sam's Club $750</a:t>
            </a:r>
            <a:endParaRPr lang="en-US" sz="1500" dirty="0"/>
          </a:p>
        </p:txBody>
      </p:sp>
      <p:pic>
        <p:nvPicPr>
          <p:cNvPr id="11" name="Image 2" descr="img/pr_amazon.png">
            <a:extLst>
              <a:ext uri="{FF2B5EF4-FFF2-40B4-BE49-F238E27FC236}">
                <a16:creationId xmlns:a16="http://schemas.microsoft.com/office/drawing/2014/main" id="{7C39469A-C353-393A-40D6-F6EC0FDDBF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6899" y="1781175"/>
            <a:ext cx="1962727" cy="3886200"/>
          </a:xfrm>
          <a:prstGeom prst="rect">
            <a:avLst/>
          </a:prstGeom>
        </p:spPr>
      </p:pic>
      <p:sp>
        <p:nvSpPr>
          <p:cNvPr id="12" name="Text 7">
            <a:extLst>
              <a:ext uri="{FF2B5EF4-FFF2-40B4-BE49-F238E27FC236}">
                <a16:creationId xmlns:a16="http://schemas.microsoft.com/office/drawing/2014/main" id="{E236826F-CF4E-ACD6-CF67-70066908A586}"/>
              </a:ext>
            </a:extLst>
          </p:cNvPr>
          <p:cNvSpPr/>
          <p:nvPr/>
        </p:nvSpPr>
        <p:spPr>
          <a:xfrm>
            <a:off x="7826554" y="5969000"/>
            <a:ext cx="2289175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/>
              </a:rPr>
              <a:t>Flash Poll - </a:t>
            </a:r>
            <a:b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/>
              </a:rPr>
            </a:br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/>
              </a:rPr>
              <a:t>Shein $750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558641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843DFE-8F58-B4A2-EC55-71F4F410C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90FD6B3-5F37-9EE0-76BB-D1A6CD6C4B45}"/>
              </a:ext>
            </a:extLst>
          </p:cNvPr>
          <p:cNvSpPr/>
          <p:nvPr/>
        </p:nvSpPr>
        <p:spPr>
          <a:xfrm>
            <a:off x="508000" y="438150"/>
            <a:ext cx="6350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Landing Page Examples</a:t>
            </a:r>
            <a:endParaRPr lang="en-US" sz="22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B7F6294-31C1-CA71-DA2C-594C8F8F35C6}"/>
              </a:ext>
            </a:extLst>
          </p:cNvPr>
          <p:cNvSpPr/>
          <p:nvPr/>
        </p:nvSpPr>
        <p:spPr>
          <a:xfrm>
            <a:off x="457200" y="1016000"/>
            <a:ext cx="889000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landing page previews of some of our top-converting rewards offers.</a:t>
            </a:r>
            <a:endParaRPr lang="en-US" sz="115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C8B8C13A-BC81-02BD-FFF4-66AC46F2105D}"/>
              </a:ext>
            </a:extLst>
          </p:cNvPr>
          <p:cNvSpPr/>
          <p:nvPr/>
        </p:nvSpPr>
        <p:spPr>
          <a:xfrm>
            <a:off x="457200" y="1308100"/>
            <a:ext cx="590550" cy="66675"/>
          </a:xfrm>
          <a:prstGeom prst="rect">
            <a:avLst/>
          </a:prstGeom>
          <a:solidFill>
            <a:srgbClr val="FF63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13408A8A-1CE9-FDAC-A7A8-E4B4099FC132}"/>
              </a:ext>
            </a:extLst>
          </p:cNvPr>
          <p:cNvSpPr/>
          <p:nvPr/>
        </p:nvSpPr>
        <p:spPr>
          <a:xfrm>
            <a:off x="444500" y="1422400"/>
            <a:ext cx="508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2A2E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</a:t>
            </a:r>
            <a:r>
              <a:rPr lang="en-US" sz="1250" b="1" i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Retail Style </a:t>
            </a:r>
            <a:endParaRPr lang="en-US" sz="125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2B1CC6D-26FA-5E1B-9D84-C5382F50A470}"/>
              </a:ext>
            </a:extLst>
          </p:cNvPr>
          <p:cNvSpPr/>
          <p:nvPr/>
        </p:nvSpPr>
        <p:spPr>
          <a:xfrm>
            <a:off x="9906000" y="381000"/>
            <a:ext cx="1778000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2A2E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FLUENT</a:t>
            </a:r>
            <a:endParaRPr lang="en-US" sz="2000" dirty="0"/>
          </a:p>
        </p:txBody>
      </p:sp>
      <p:pic>
        <p:nvPicPr>
          <p:cNvPr id="7" name="Image 0" descr="img/pr_shein.png">
            <a:extLst>
              <a:ext uri="{FF2B5EF4-FFF2-40B4-BE49-F238E27FC236}">
                <a16:creationId xmlns:a16="http://schemas.microsoft.com/office/drawing/2014/main" id="{8737265A-7424-1D37-A830-FAF856E41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060" y="1800225"/>
            <a:ext cx="1967655" cy="3886200"/>
          </a:xfrm>
          <a:prstGeom prst="rect">
            <a:avLst/>
          </a:prstGeom>
        </p:spPr>
      </p:pic>
      <p:sp>
        <p:nvSpPr>
          <p:cNvPr id="8" name="Text 5">
            <a:extLst>
              <a:ext uri="{FF2B5EF4-FFF2-40B4-BE49-F238E27FC236}">
                <a16:creationId xmlns:a16="http://schemas.microsoft.com/office/drawing/2014/main" id="{4B02300C-479C-D76C-4108-59BCF725D36C}"/>
              </a:ext>
            </a:extLst>
          </p:cNvPr>
          <p:cNvSpPr/>
          <p:nvPr/>
        </p:nvSpPr>
        <p:spPr>
          <a:xfrm>
            <a:off x="2146300" y="5969000"/>
            <a:ext cx="2289175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  <a:t>Retail Style - </a:t>
            </a:r>
            <a:b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</a:br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  <a:t>Shein $750</a:t>
            </a:r>
            <a:endParaRPr lang="en-US" sz="1500" dirty="0"/>
          </a:p>
        </p:txBody>
      </p:sp>
      <p:pic>
        <p:nvPicPr>
          <p:cNvPr id="9" name="Image 1" descr="img/pr_sephora.png">
            <a:extLst>
              <a:ext uri="{FF2B5EF4-FFF2-40B4-BE49-F238E27FC236}">
                <a16:creationId xmlns:a16="http://schemas.microsoft.com/office/drawing/2014/main" id="{A51DFDB7-73F1-97D4-67ED-D809A29F0D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5493" y="1790700"/>
            <a:ext cx="1967687" cy="3886200"/>
          </a:xfrm>
          <a:prstGeom prst="rect">
            <a:avLst/>
          </a:prstGeom>
        </p:spPr>
      </p:pic>
      <p:sp>
        <p:nvSpPr>
          <p:cNvPr id="10" name="Text 6">
            <a:extLst>
              <a:ext uri="{FF2B5EF4-FFF2-40B4-BE49-F238E27FC236}">
                <a16:creationId xmlns:a16="http://schemas.microsoft.com/office/drawing/2014/main" id="{7863D084-5429-B225-9B28-93492832F36C}"/>
              </a:ext>
            </a:extLst>
          </p:cNvPr>
          <p:cNvSpPr/>
          <p:nvPr/>
        </p:nvSpPr>
        <p:spPr>
          <a:xfrm>
            <a:off x="4984750" y="5969000"/>
            <a:ext cx="2289175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/>
              </a:rPr>
              <a:t>Retail Style -</a:t>
            </a:r>
          </a:p>
          <a:p>
            <a:pPr marL="0" indent="0" algn="ctr">
              <a:buNone/>
            </a:pPr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/>
              </a:rPr>
              <a:t>Amazon $750</a:t>
            </a:r>
            <a:endParaRPr lang="en-US" sz="1500" dirty="0"/>
          </a:p>
        </p:txBody>
      </p:sp>
      <p:pic>
        <p:nvPicPr>
          <p:cNvPr id="11" name="Image 2" descr="img/pr_amazon.png">
            <a:extLst>
              <a:ext uri="{FF2B5EF4-FFF2-40B4-BE49-F238E27FC236}">
                <a16:creationId xmlns:a16="http://schemas.microsoft.com/office/drawing/2014/main" id="{FF7F9720-D071-F34E-BD7A-2418124655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6899" y="1781175"/>
            <a:ext cx="1962727" cy="3886200"/>
          </a:xfrm>
          <a:prstGeom prst="rect">
            <a:avLst/>
          </a:prstGeom>
        </p:spPr>
      </p:pic>
      <p:sp>
        <p:nvSpPr>
          <p:cNvPr id="12" name="Text 7">
            <a:extLst>
              <a:ext uri="{FF2B5EF4-FFF2-40B4-BE49-F238E27FC236}">
                <a16:creationId xmlns:a16="http://schemas.microsoft.com/office/drawing/2014/main" id="{C86A6112-4D56-9F8E-2BDB-964CA3422C71}"/>
              </a:ext>
            </a:extLst>
          </p:cNvPr>
          <p:cNvSpPr/>
          <p:nvPr/>
        </p:nvSpPr>
        <p:spPr>
          <a:xfrm>
            <a:off x="7813675" y="5969000"/>
            <a:ext cx="2289175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/>
              </a:rPr>
              <a:t>Retail Style –</a:t>
            </a:r>
          </a:p>
          <a:p>
            <a:pPr marL="0" indent="0" algn="ctr">
              <a:buNone/>
            </a:pPr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/>
              </a:rPr>
              <a:t>Walmart $750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4141433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D01DA0-E44F-BFD4-A142-35B82B220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7FC11CA-8ABA-425C-0AF2-008FD89346DC}"/>
              </a:ext>
            </a:extLst>
          </p:cNvPr>
          <p:cNvSpPr/>
          <p:nvPr/>
        </p:nvSpPr>
        <p:spPr>
          <a:xfrm>
            <a:off x="508000" y="438150"/>
            <a:ext cx="6350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Landing Page Examples</a:t>
            </a:r>
            <a:endParaRPr lang="en-US" sz="22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56D7834-4B70-951E-6C0E-91AC07509950}"/>
              </a:ext>
            </a:extLst>
          </p:cNvPr>
          <p:cNvSpPr/>
          <p:nvPr/>
        </p:nvSpPr>
        <p:spPr>
          <a:xfrm>
            <a:off x="457200" y="1016000"/>
            <a:ext cx="889000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i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landing page previews of some of our top-converting rewards offers.</a:t>
            </a:r>
            <a:endParaRPr lang="en-US" sz="115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B3475700-855D-DEF8-E584-6FFFDD421BAC}"/>
              </a:ext>
            </a:extLst>
          </p:cNvPr>
          <p:cNvSpPr/>
          <p:nvPr/>
        </p:nvSpPr>
        <p:spPr>
          <a:xfrm>
            <a:off x="457200" y="1308100"/>
            <a:ext cx="590550" cy="66675"/>
          </a:xfrm>
          <a:prstGeom prst="rect">
            <a:avLst/>
          </a:prstGeom>
          <a:solidFill>
            <a:srgbClr val="FF63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C092836-A0A5-C185-1232-DF7F63684668}"/>
              </a:ext>
            </a:extLst>
          </p:cNvPr>
          <p:cNvSpPr/>
          <p:nvPr/>
        </p:nvSpPr>
        <p:spPr>
          <a:xfrm>
            <a:off x="444500" y="1422400"/>
            <a:ext cx="5080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2A2E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</a:t>
            </a:r>
            <a:r>
              <a:rPr lang="en-US" sz="1250" b="1" i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Reviewer </a:t>
            </a:r>
            <a:endParaRPr lang="en-US" sz="125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CBBCD1D-7F22-C226-5D6E-9487816936A2}"/>
              </a:ext>
            </a:extLst>
          </p:cNvPr>
          <p:cNvSpPr/>
          <p:nvPr/>
        </p:nvSpPr>
        <p:spPr>
          <a:xfrm>
            <a:off x="9906000" y="381000"/>
            <a:ext cx="1778000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2A2E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FLUENT</a:t>
            </a:r>
            <a:endParaRPr lang="en-US" sz="2000" dirty="0"/>
          </a:p>
        </p:txBody>
      </p:sp>
      <p:pic>
        <p:nvPicPr>
          <p:cNvPr id="7" name="Image 0" descr="img/pr_target.png">
            <a:extLst>
              <a:ext uri="{FF2B5EF4-FFF2-40B4-BE49-F238E27FC236}">
                <a16:creationId xmlns:a16="http://schemas.microsoft.com/office/drawing/2014/main" id="{00FA0D81-6444-A289-9E68-E0BF3D864D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060" y="1800225"/>
            <a:ext cx="1967655" cy="3886200"/>
          </a:xfrm>
          <a:prstGeom prst="rect">
            <a:avLst/>
          </a:prstGeom>
        </p:spPr>
      </p:pic>
      <p:sp>
        <p:nvSpPr>
          <p:cNvPr id="8" name="Text 5">
            <a:extLst>
              <a:ext uri="{FF2B5EF4-FFF2-40B4-BE49-F238E27FC236}">
                <a16:creationId xmlns:a16="http://schemas.microsoft.com/office/drawing/2014/main" id="{2D53D211-474F-67CD-C13D-927744B33AA6}"/>
              </a:ext>
            </a:extLst>
          </p:cNvPr>
          <p:cNvSpPr/>
          <p:nvPr/>
        </p:nvSpPr>
        <p:spPr>
          <a:xfrm>
            <a:off x="2155825" y="5969000"/>
            <a:ext cx="2289175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  <a:t>Product Reviewer - </a:t>
            </a:r>
            <a:b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</a:br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  <a:t>Target $750</a:t>
            </a:r>
            <a:endParaRPr lang="en-US" sz="1500" dirty="0"/>
          </a:p>
        </p:txBody>
      </p:sp>
      <p:pic>
        <p:nvPicPr>
          <p:cNvPr id="9" name="Image 1" descr="img/pr_sephora.png">
            <a:extLst>
              <a:ext uri="{FF2B5EF4-FFF2-40B4-BE49-F238E27FC236}">
                <a16:creationId xmlns:a16="http://schemas.microsoft.com/office/drawing/2014/main" id="{11494DF1-3AAE-0396-1B1C-98F62E3FC1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7056" y="1790700"/>
            <a:ext cx="1964562" cy="3886200"/>
          </a:xfrm>
          <a:prstGeom prst="rect">
            <a:avLst/>
          </a:prstGeom>
        </p:spPr>
      </p:pic>
      <p:sp>
        <p:nvSpPr>
          <p:cNvPr id="10" name="Text 6">
            <a:extLst>
              <a:ext uri="{FF2B5EF4-FFF2-40B4-BE49-F238E27FC236}">
                <a16:creationId xmlns:a16="http://schemas.microsoft.com/office/drawing/2014/main" id="{7FF760A7-F41A-C9D4-33B3-28CDB00AD57B}"/>
              </a:ext>
            </a:extLst>
          </p:cNvPr>
          <p:cNvSpPr/>
          <p:nvPr/>
        </p:nvSpPr>
        <p:spPr>
          <a:xfrm>
            <a:off x="4984750" y="5975350"/>
            <a:ext cx="2289175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/>
              </a:rPr>
              <a:t>Product Reviewer -</a:t>
            </a:r>
            <a:b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/>
              </a:rPr>
            </a:br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/>
              </a:rPr>
              <a:t>McDonald's $250</a:t>
            </a:r>
            <a:endParaRPr lang="en-US" sz="1500" dirty="0"/>
          </a:p>
        </p:txBody>
      </p:sp>
      <p:pic>
        <p:nvPicPr>
          <p:cNvPr id="11" name="Image 2" descr="img/pr_amazon.png">
            <a:extLst>
              <a:ext uri="{FF2B5EF4-FFF2-40B4-BE49-F238E27FC236}">
                <a16:creationId xmlns:a16="http://schemas.microsoft.com/office/drawing/2014/main" id="{BDEA8DB2-303B-C384-6C96-3E7AEF999F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6899" y="1781175"/>
            <a:ext cx="1962727" cy="3886200"/>
          </a:xfrm>
          <a:prstGeom prst="rect">
            <a:avLst/>
          </a:prstGeom>
        </p:spPr>
      </p:pic>
      <p:sp>
        <p:nvSpPr>
          <p:cNvPr id="12" name="Text 7">
            <a:extLst>
              <a:ext uri="{FF2B5EF4-FFF2-40B4-BE49-F238E27FC236}">
                <a16:creationId xmlns:a16="http://schemas.microsoft.com/office/drawing/2014/main" id="{83577E19-2809-C9DB-082A-C71B7351F7B9}"/>
              </a:ext>
            </a:extLst>
          </p:cNvPr>
          <p:cNvSpPr/>
          <p:nvPr/>
        </p:nvSpPr>
        <p:spPr>
          <a:xfrm>
            <a:off x="7813675" y="5969000"/>
            <a:ext cx="2289175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/>
              </a:rPr>
              <a:t>Product Reviewer -</a:t>
            </a:r>
            <a:b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/>
              </a:rPr>
            </a:br>
            <a:r>
              <a:rPr lang="en-US" sz="15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/>
              </a:rPr>
              <a:t>Sephora $750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736811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0400" y="317500"/>
            <a:ext cx="6350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Landing Page Examples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457200" y="1206500"/>
            <a:ext cx="590550" cy="66675"/>
          </a:xfrm>
          <a:prstGeom prst="rect">
            <a:avLst/>
          </a:prstGeom>
          <a:solidFill>
            <a:srgbClr val="FF63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44500" y="1333500"/>
            <a:ext cx="254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REWARDS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9906000" y="381000"/>
            <a:ext cx="1778000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2A2E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FLUENT</a:t>
            </a:r>
            <a:endParaRPr lang="en-US" sz="2000" dirty="0"/>
          </a:p>
        </p:txBody>
      </p:sp>
      <p:pic>
        <p:nvPicPr>
          <p:cNvPr id="6" name="Image 0" descr="img/r1_flyperk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485" y="1800225"/>
            <a:ext cx="1967655" cy="3886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3725" y="5969000"/>
            <a:ext cx="2289175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/>
              </a:rPr>
              <a:t>Dollar Tree $100</a:t>
            </a:r>
            <a:endParaRPr lang="en-US" sz="1400" dirty="0"/>
          </a:p>
        </p:txBody>
      </p:sp>
      <p:pic>
        <p:nvPicPr>
          <p:cNvPr id="8" name="Image 1" descr="img/r1_sav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4006" y="1790700"/>
            <a:ext cx="1964562" cy="38862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441700" y="5969000"/>
            <a:ext cx="2289175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/>
              </a:rPr>
              <a:t>Apple Pay $750</a:t>
            </a:r>
            <a:endParaRPr lang="en-US" sz="1400" dirty="0"/>
          </a:p>
        </p:txBody>
      </p:sp>
      <p:pic>
        <p:nvPicPr>
          <p:cNvPr id="10" name="Image 2" descr="img/r1_retroperk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3849" y="1781175"/>
            <a:ext cx="1962727" cy="38862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70625" y="5969000"/>
            <a:ext cx="2289175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/>
              </a:rPr>
              <a:t>Shein $750</a:t>
            </a:r>
            <a:endParaRPr lang="en-US" sz="1400" dirty="0"/>
          </a:p>
        </p:txBody>
      </p:sp>
      <p:pic>
        <p:nvPicPr>
          <p:cNvPr id="12" name="Image 3" descr="img/r1_shein750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48499" y="1790700"/>
            <a:ext cx="1962727" cy="38862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185275" y="5969000"/>
            <a:ext cx="2289175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u="sng" dirty="0">
                <a:solidFill>
                  <a:srgbClr val="5293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1"/>
              </a:rPr>
              <a:t>Cash $1000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4500" y="254000"/>
            <a:ext cx="6350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 Creative Examples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457200" y="800100"/>
            <a:ext cx="590550" cy="76200"/>
          </a:xfrm>
          <a:prstGeom prst="rect">
            <a:avLst/>
          </a:prstGeom>
          <a:solidFill>
            <a:srgbClr val="FF63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939800"/>
            <a:ext cx="889000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examples of some of our top-converting ad creatives by category.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1371600"/>
            <a:ext cx="3810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Retail &amp; Beauty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375400" y="1371600"/>
            <a:ext cx="3810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Food &amp; Beverage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95300" y="3962400"/>
            <a:ext cx="3810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Services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375400" y="3975100"/>
            <a:ext cx="3810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A2E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Gaming &amp; Technology</a:t>
            </a:r>
            <a:endParaRPr lang="en-US" sz="1050" dirty="0"/>
          </a:p>
        </p:txBody>
      </p:sp>
      <p:pic>
        <p:nvPicPr>
          <p:cNvPr id="9" name="Image 0" descr="img/ad_sephor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1800225"/>
            <a:ext cx="2438400" cy="2028825"/>
          </a:xfrm>
          <a:prstGeom prst="rect">
            <a:avLst/>
          </a:prstGeom>
        </p:spPr>
      </p:pic>
      <p:pic>
        <p:nvPicPr>
          <p:cNvPr id="10" name="Image 1" descr="img/ad_shei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8025" y="1800225"/>
            <a:ext cx="2438400" cy="2028825"/>
          </a:xfrm>
          <a:prstGeom prst="rect">
            <a:avLst/>
          </a:prstGeom>
        </p:spPr>
      </p:pic>
      <p:pic>
        <p:nvPicPr>
          <p:cNvPr id="11" name="Image 2" descr="img/ad_doordas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2700" y="1790700"/>
            <a:ext cx="2486025" cy="2047875"/>
          </a:xfrm>
          <a:prstGeom prst="rect">
            <a:avLst/>
          </a:prstGeom>
        </p:spPr>
      </p:pic>
      <p:pic>
        <p:nvPicPr>
          <p:cNvPr id="12" name="Image 3" descr="img/ad_mcdonald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2100" y="1781175"/>
            <a:ext cx="2457450" cy="2057400"/>
          </a:xfrm>
          <a:prstGeom prst="rect">
            <a:avLst/>
          </a:prstGeom>
        </p:spPr>
      </p:pic>
      <p:pic>
        <p:nvPicPr>
          <p:cNvPr id="13" name="Image 4" descr="img/ad_applecash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381500"/>
            <a:ext cx="2438400" cy="2028825"/>
          </a:xfrm>
          <a:prstGeom prst="rect">
            <a:avLst/>
          </a:prstGeom>
        </p:spPr>
      </p:pic>
      <p:pic>
        <p:nvPicPr>
          <p:cNvPr id="14" name="Image 5" descr="img/ad_cash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48025" y="4381500"/>
            <a:ext cx="2428875" cy="2028825"/>
          </a:xfrm>
          <a:prstGeom prst="rect">
            <a:avLst/>
          </a:prstGeom>
        </p:spPr>
      </p:pic>
      <p:pic>
        <p:nvPicPr>
          <p:cNvPr id="15" name="Image 6" descr="img/ad_ninja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62700" y="4381500"/>
            <a:ext cx="2466975" cy="2047875"/>
          </a:xfrm>
          <a:prstGeom prst="rect">
            <a:avLst/>
          </a:prstGeom>
        </p:spPr>
      </p:pic>
      <p:pic>
        <p:nvPicPr>
          <p:cNvPr id="16" name="Image 7" descr="img/ad_iphon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53525" y="4381500"/>
            <a:ext cx="2476500" cy="20478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259</Words>
  <Application>Microsoft Macintosh PowerPoint</Application>
  <PresentationFormat>Widescreen</PresentationFormat>
  <Paragraphs>62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Bri Felisko | Fluent</cp:lastModifiedBy>
  <cp:revision>9</cp:revision>
  <dcterms:created xsi:type="dcterms:W3CDTF">2026-08-06T17:00:08Z</dcterms:created>
  <dcterms:modified xsi:type="dcterms:W3CDTF">2026-08-07T20:10:08Z</dcterms:modified>
</cp:coreProperties>
</file>